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8"/>
  </p:notesMasterIdLst>
  <p:sldIdLst>
    <p:sldId id="256" r:id="rId4"/>
    <p:sldId id="257" r:id="rId5"/>
    <p:sldId id="269" r:id="rId6"/>
    <p:sldId id="391" r:id="rId7"/>
    <p:sldId id="392" r:id="rId9"/>
    <p:sldId id="467" r:id="rId10"/>
    <p:sldId id="397" r:id="rId11"/>
    <p:sldId id="400" r:id="rId12"/>
    <p:sldId id="401" r:id="rId13"/>
    <p:sldId id="402" r:id="rId14"/>
    <p:sldId id="419" r:id="rId15"/>
    <p:sldId id="403" r:id="rId16"/>
    <p:sldId id="418" r:id="rId17"/>
    <p:sldId id="420" r:id="rId18"/>
    <p:sldId id="422" r:id="rId19"/>
    <p:sldId id="421" r:id="rId20"/>
    <p:sldId id="468" r:id="rId21"/>
    <p:sldId id="393" r:id="rId22"/>
    <p:sldId id="504" r:id="rId23"/>
    <p:sldId id="394" r:id="rId24"/>
    <p:sldId id="395" r:id="rId25"/>
    <p:sldId id="396" r:id="rId26"/>
    <p:sldId id="469" r:id="rId27"/>
    <p:sldId id="287" r:id="rId28"/>
    <p:sldId id="439" r:id="rId29"/>
    <p:sldId id="440" r:id="rId30"/>
    <p:sldId id="398" r:id="rId31"/>
    <p:sldId id="441" r:id="rId32"/>
    <p:sldId id="399" r:id="rId33"/>
    <p:sldId id="454" r:id="rId34"/>
    <p:sldId id="451" r:id="rId35"/>
    <p:sldId id="452" r:id="rId36"/>
    <p:sldId id="453" r:id="rId37"/>
    <p:sldId id="470" r:id="rId38"/>
    <p:sldId id="505" r:id="rId39"/>
    <p:sldId id="258" r:id="rId40"/>
    <p:sldId id="260" r:id="rId41"/>
    <p:sldId id="262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D1A9-478B-41ED-9866-E381DF816B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A800-6726-4758-8710-067720462B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从所有可能的网络结构空间搜索最优贝叶斯结构是一个</a:t>
            </a:r>
            <a:r>
              <a:rPr lang="en-US" altLang="zh-CN"/>
              <a:t>NP</a:t>
            </a:r>
            <a:r>
              <a:rPr lang="zh-CN" altLang="en-US"/>
              <a:t>难题</a:t>
            </a:r>
            <a:r>
              <a:rPr lang="en-US" altLang="zh-CN"/>
              <a:t>, </a:t>
            </a:r>
            <a:r>
              <a:rPr lang="zh-CN" altLang="en-US"/>
              <a:t>两种方式求得近似解</a:t>
            </a:r>
            <a:r>
              <a:rPr lang="en-US" altLang="zh-CN"/>
              <a:t>:</a:t>
            </a:r>
            <a:r>
              <a:rPr lang="zh-CN" altLang="en-US"/>
              <a:t>贪心算法</a:t>
            </a:r>
            <a:r>
              <a:rPr lang="en-US" altLang="zh-CN"/>
              <a:t>(</a:t>
            </a:r>
            <a:r>
              <a:rPr lang="zh-CN" altLang="en-US"/>
              <a:t>评价函数</a:t>
            </a:r>
            <a:r>
              <a:rPr lang="en-US" altLang="zh-CN"/>
              <a:t>);</a:t>
            </a:r>
            <a:r>
              <a:rPr lang="zh-CN" altLang="en-US"/>
              <a:t>限定网络结构</a:t>
            </a:r>
            <a:endParaRPr lang="zh-CN" altLang="en-US"/>
          </a:p>
          <a:p>
            <a:r>
              <a:rPr lang="zh-CN" altLang="en-US"/>
              <a:t>结构也</a:t>
            </a:r>
            <a:r>
              <a:rPr lang="zh-CN" altLang="en-US"/>
              <a:t>可由专家确定</a:t>
            </a:r>
            <a:r>
              <a:rPr lang="en-US" altLang="zh-CN"/>
              <a:t>; 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变成了对对偶函数的极大化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1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2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54672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图与网络基础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07340"/>
            <a:ext cx="9144000" cy="2550459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汇报人：袁尤良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2020/11/08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隐</a:t>
            </a:r>
            <a:r>
              <a:rPr lang="zh-CN" altLang="en-US" sz="2400"/>
              <a:t>马尔可夫模型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4598670" y="259715"/>
            <a:ext cx="53340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给定模型计算观测序列概率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前向算法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后向算法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图片包含 游戏机, 钟表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/>
          <a:stretch>
            <a:fillRect/>
          </a:stretch>
        </p:blipFill>
        <p:spPr>
          <a:xfrm>
            <a:off x="1710690" y="1321435"/>
            <a:ext cx="7737475" cy="3711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22980" y="4844415"/>
            <a:ext cx="62058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t=1                  t=2                          t=3</a:t>
            </a:r>
            <a:endParaRPr lang="en-US" altLang="zh-CN" sz="28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441315" y="2299970"/>
            <a:ext cx="924560" cy="32816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87800" y="5703570"/>
            <a:ext cx="312166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累加起来为到</a:t>
            </a:r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t=2</a:t>
            </a:r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时刻之前为</a:t>
            </a:r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干</a:t>
            </a:r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潮湿</a:t>
            </a:r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的概率</a:t>
            </a:r>
            <a:endParaRPr lang="zh-CN" altLang="en-US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447155" y="2334895"/>
            <a:ext cx="375920" cy="314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894195" y="2345055"/>
            <a:ext cx="375920" cy="314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3" idx="0"/>
          </p:cNvCxnSpPr>
          <p:nvPr/>
        </p:nvCxnSpPr>
        <p:spPr>
          <a:xfrm flipV="1">
            <a:off x="6635115" y="1268095"/>
            <a:ext cx="44196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7109460" y="1776095"/>
            <a:ext cx="597535" cy="612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926455" y="761365"/>
            <a:ext cx="21844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晴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晴转移概率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77075" y="1151255"/>
            <a:ext cx="25450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湿润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下是晴天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33305" y="-45085"/>
            <a:ext cx="2224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状态转移概率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输出观测概率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Pi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初始状态概率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1825" y="5032375"/>
            <a:ext cx="8724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隐状态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5875" y="4979670"/>
            <a:ext cx="2072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乘个权重就过来了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1305" y="1321435"/>
            <a:ext cx="32969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emission*transition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652395" y="1306830"/>
            <a:ext cx="60655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给定模型计算观测序列概率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前向算法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后向算法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 t="1782" r="724"/>
          <a:stretch>
            <a:fillRect/>
          </a:stretch>
        </p:blipFill>
        <p:spPr>
          <a:xfrm>
            <a:off x="5511800" y="2232660"/>
            <a:ext cx="6645910" cy="3063240"/>
          </a:xfrm>
          <a:prstGeom prst="rect">
            <a:avLst/>
          </a:prstGeom>
        </p:spPr>
      </p:pic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 sz="2400">
                <a:sym typeface="+mn-ea"/>
              </a:rPr>
              <a:t>隐马尔可夫模型</a:t>
            </a:r>
            <a:endParaRPr lang="zh-CN" altLang="en-US" sz="24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33305" y="-45085"/>
            <a:ext cx="2224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状态转移概率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输出观测概率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Pi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初始状态概率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" y="2232660"/>
            <a:ext cx="3985260" cy="1181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b="3669"/>
          <a:stretch>
            <a:fillRect/>
          </a:stretch>
        </p:blipFill>
        <p:spPr>
          <a:xfrm>
            <a:off x="872490" y="3296920"/>
            <a:ext cx="4826000" cy="2327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隐</a:t>
            </a:r>
            <a:r>
              <a:rPr lang="zh-CN" altLang="en-US" sz="2400"/>
              <a:t>马尔可夫模型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75565" y="1155700"/>
            <a:ext cx="51917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给定观测序列计算匹配隐状态序列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维特比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630" y="1840230"/>
            <a:ext cx="8769985" cy="4023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68900" y="1109980"/>
            <a:ext cx="47390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动态规划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最优路径之前的子路径也是最优的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33305" y="-45085"/>
            <a:ext cx="2224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状态转移概率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输出观测概率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Pi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初始状态概率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隐</a:t>
            </a:r>
            <a:r>
              <a:rPr lang="zh-CN" altLang="en-US" sz="2400"/>
              <a:t>马尔可夫模型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75565" y="1155700"/>
            <a:ext cx="51917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给定观测序列计算匹配隐状态序列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维特比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8475" y="931545"/>
            <a:ext cx="5405755" cy="42710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5313045"/>
            <a:ext cx="4388485" cy="855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33305" y="-45085"/>
            <a:ext cx="2224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状态转移概率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输出观测概率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Pi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初始状态概率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图片包含 游戏机, 钟表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/>
          <a:stretch>
            <a:fillRect/>
          </a:stretch>
        </p:blipFill>
        <p:spPr>
          <a:xfrm>
            <a:off x="236855" y="1595755"/>
            <a:ext cx="5914390" cy="28371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91080" y="2231390"/>
            <a:ext cx="777240" cy="219900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87775" y="2140585"/>
            <a:ext cx="1536065" cy="219900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16405" y="3964940"/>
            <a:ext cx="515620" cy="29718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91640" y="3207385"/>
            <a:ext cx="515620" cy="29718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42110" y="2433955"/>
            <a:ext cx="515620" cy="29718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187700" y="3921760"/>
            <a:ext cx="523240" cy="3397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187065" y="3197225"/>
            <a:ext cx="490855" cy="3397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170555" y="2390775"/>
            <a:ext cx="466090" cy="34099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426075" y="3921760"/>
            <a:ext cx="523240" cy="3397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425440" y="3197225"/>
            <a:ext cx="490855" cy="3397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08930" y="2390775"/>
            <a:ext cx="466090" cy="34099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172845" y="4714240"/>
            <a:ext cx="51638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以该节点隐状态为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时刻隐状态的最优路径概率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每一次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maxpooling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时记录从哪来的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760" y="3184525"/>
            <a:ext cx="518160" cy="36576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835" y="4339590"/>
            <a:ext cx="61722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565" y="1093470"/>
            <a:ext cx="5593080" cy="489204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隐</a:t>
            </a:r>
            <a:r>
              <a:rPr lang="zh-CN" altLang="en-US" sz="2400"/>
              <a:t>马尔可夫模型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75565" y="1155700"/>
            <a:ext cx="51917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模型学习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8330" y="1835785"/>
            <a:ext cx="3407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监督学习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非监督学习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(EM)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3649980"/>
            <a:ext cx="3526790" cy="839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4779645"/>
            <a:ext cx="3376930" cy="7632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33305" y="-45085"/>
            <a:ext cx="2224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状态转移概率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输出观测概率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Pi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初始状态概率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10600" y="5542915"/>
            <a:ext cx="28848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从当前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值去确定理想值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隐</a:t>
            </a:r>
            <a:r>
              <a:rPr lang="zh-CN" altLang="en-US" sz="2400"/>
              <a:t>马尔可夫模型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9933305" y="-45085"/>
            <a:ext cx="2224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状态转移概率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输出观测概率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Pi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初始状态概率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6280" y="2505075"/>
            <a:ext cx="6837680" cy="36461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018905" y="3989070"/>
            <a:ext cx="28009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Expectation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80" y="1041400"/>
            <a:ext cx="6202680" cy="1097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192260" y="1041400"/>
            <a:ext cx="1690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求期望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期望最大化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1530" y="3900805"/>
            <a:ext cx="3891280" cy="419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18575" y="5094605"/>
            <a:ext cx="20847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分开优化几个部分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653030" y="4661535"/>
            <a:ext cx="419100" cy="3575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8300" y="4679315"/>
            <a:ext cx="1831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右者是可数值计算的现有参数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隐</a:t>
            </a:r>
            <a:r>
              <a:rPr lang="zh-CN" altLang="en-US" sz="2400"/>
              <a:t>马尔可夫模型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9933305" y="-45085"/>
            <a:ext cx="2224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状态转移概率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输出观测概率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Pi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初始状态概率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8045" y="5561330"/>
            <a:ext cx="54229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从估计的理想值重新确定当前值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974090"/>
            <a:ext cx="5479415" cy="4587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25" y="2349500"/>
            <a:ext cx="2347595" cy="9791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030" y="4832985"/>
            <a:ext cx="2839720" cy="10579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09615" y="793750"/>
            <a:ext cx="28009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Maximization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530" y="1437640"/>
            <a:ext cx="5760720" cy="911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915" y="3933825"/>
            <a:ext cx="5684520" cy="838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20215" y="1864995"/>
            <a:ext cx="2929255" cy="389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05890" y="1971040"/>
            <a:ext cx="610235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贝叶斯网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马尔科夫模型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Viterbi(维特比算法)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最大熵模型</a:t>
            </a:r>
            <a:endParaRPr lang="zh-CN" altLang="en-US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条件随机场模型及马尔科夫随机场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概论图模型的应用举例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最大熵</a:t>
            </a:r>
            <a:r>
              <a:rPr lang="zh-CN" altLang="en-US" sz="2400"/>
              <a:t>模型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1230" y="937895"/>
            <a:ext cx="7749540" cy="3375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13137" r="1884" b="12095"/>
          <a:stretch>
            <a:fillRect/>
          </a:stretch>
        </p:blipFill>
        <p:spPr>
          <a:xfrm>
            <a:off x="2084070" y="4457700"/>
            <a:ext cx="7872730" cy="820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60" y="5487035"/>
            <a:ext cx="7955280" cy="12344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3250" y="1587500"/>
            <a:ext cx="62801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信息熵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最大熵</a:t>
            </a:r>
            <a:r>
              <a:rPr lang="zh-CN" altLang="en-US" sz="2400"/>
              <a:t>模型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68655" y="1168400"/>
            <a:ext cx="88080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最大熵原理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学习概率模型时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在所有可能的概率模型中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熵最大的模型时最好的模型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720" y="2086610"/>
            <a:ext cx="7741920" cy="2400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60495" y="5059680"/>
            <a:ext cx="289623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硬币为正面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反面的概率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05890" y="1971040"/>
            <a:ext cx="6102350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贝叶斯网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马尔可夫模型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最大熵模型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条件随机场模型及马尔科夫随机场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规划交流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最大熵</a:t>
            </a:r>
            <a:r>
              <a:rPr lang="zh-CN" altLang="en-US" sz="2400"/>
              <a:t>模型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3398520"/>
            <a:ext cx="7924800" cy="2651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4038" r="-219"/>
          <a:stretch>
            <a:fillRect/>
          </a:stretch>
        </p:blipFill>
        <p:spPr>
          <a:xfrm>
            <a:off x="2567940" y="1117600"/>
            <a:ext cx="7254875" cy="1418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90" y="2536190"/>
            <a:ext cx="3192780" cy="5562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84800" y="4291965"/>
            <a:ext cx="942340" cy="375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62595" y="4401820"/>
            <a:ext cx="2435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这里并不是关于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P(X,Y)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的信息熵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1946910" y="3175000"/>
            <a:ext cx="3307080" cy="7067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327140" y="3092450"/>
            <a:ext cx="1845310" cy="82486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03250" y="2773680"/>
            <a:ext cx="163131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模型预测值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64550" y="2773680"/>
            <a:ext cx="163131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实际经验值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最大熵</a:t>
            </a:r>
            <a:r>
              <a:rPr lang="zh-CN" altLang="en-US" sz="2400"/>
              <a:t>模型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3024" r="1319"/>
          <a:stretch>
            <a:fillRect/>
          </a:stretch>
        </p:blipFill>
        <p:spPr>
          <a:xfrm>
            <a:off x="661670" y="1168400"/>
            <a:ext cx="4609465" cy="1751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3686810"/>
            <a:ext cx="4937760" cy="1577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110" y="3011170"/>
            <a:ext cx="26111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按照最优化习惯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135" y="1035050"/>
            <a:ext cx="6787515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最大熵</a:t>
            </a:r>
            <a:r>
              <a:rPr lang="zh-CN" altLang="en-US" sz="2400"/>
              <a:t>模型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9274" r="2790"/>
          <a:stretch>
            <a:fillRect/>
          </a:stretch>
        </p:blipFill>
        <p:spPr>
          <a:xfrm>
            <a:off x="222250" y="1290320"/>
            <a:ext cx="6837045" cy="1776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" y="3067050"/>
            <a:ext cx="6014720" cy="2936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60" y="2529840"/>
            <a:ext cx="5775960" cy="1798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96660" y="4683760"/>
            <a:ext cx="5435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求导最优化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再重新代入模型就可以得到所要建模的条件概率了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05890" y="1971040"/>
            <a:ext cx="709422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贝叶斯网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马尔科夫模型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Viterbi(维特比算法)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最大熵模型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条件随机场模型及马尔科夫随机场</a:t>
            </a:r>
            <a:endParaRPr lang="zh-CN" altLang="en-US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规划交流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23253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马尔可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夫随机场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" y="2929255"/>
            <a:ext cx="4665345" cy="25787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31765" y="3975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无向图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55665" y="2594610"/>
            <a:ext cx="4751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团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连通子图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极大团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极大连通子图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势函数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对团内关系建模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一般对极大团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870" y="3790315"/>
            <a:ext cx="2133600" cy="685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" y="1602740"/>
            <a:ext cx="5758815" cy="974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13170" y="457708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本质是消除不必要的依赖关系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9500" y="528637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可用快乐与否举例，节点是一个个人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23253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马尔可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夫随机场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31765" y="3975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无向图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760" y="4871720"/>
            <a:ext cx="2834640" cy="1074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485" y="904240"/>
            <a:ext cx="5996940" cy="3253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0" y="4157980"/>
            <a:ext cx="4831080" cy="19888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10" y="1242060"/>
            <a:ext cx="6073140" cy="8077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" y="2411730"/>
            <a:ext cx="3954780" cy="20345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7710" y="4252595"/>
            <a:ext cx="49612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才能影响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 当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被决定了，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不会关心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23253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马尔可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夫随机场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35" y="3578225"/>
            <a:ext cx="4524375" cy="2076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63065" y="126111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势函数如何描述团内关系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155825"/>
            <a:ext cx="3215640" cy="13258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01975" y="5072380"/>
            <a:ext cx="675005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0205" y="5072380"/>
            <a:ext cx="479425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450" y="5654675"/>
            <a:ext cx="209232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团内节点相互作用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17445" y="5654675"/>
            <a:ext cx="25107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团内每个节点自身意义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85" y="1206500"/>
            <a:ext cx="3490595" cy="3992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0" y="5345430"/>
            <a:ext cx="4320540" cy="8458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34135" y="6200140"/>
            <a:ext cx="36976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本身快乐否，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与其他关系好否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0075" y="840740"/>
            <a:ext cx="7802880" cy="1569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95" y="2326005"/>
            <a:ext cx="4152900" cy="1798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4046855"/>
            <a:ext cx="7909560" cy="1981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62070" y="1810385"/>
            <a:ext cx="3689350" cy="589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5290" y="852805"/>
            <a:ext cx="7909560" cy="1981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4215" r="451"/>
          <a:stretch>
            <a:fillRect/>
          </a:stretch>
        </p:blipFill>
        <p:spPr>
          <a:xfrm>
            <a:off x="1701800" y="3185160"/>
            <a:ext cx="7575550" cy="1746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05" y="4794250"/>
            <a:ext cx="5330825" cy="8693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72015" y="3048635"/>
            <a:ext cx="207518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概率计算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预测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" y="975360"/>
            <a:ext cx="6583045" cy="53809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260" y="2832100"/>
            <a:ext cx="6421755" cy="17722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2895" y="4923790"/>
            <a:ext cx="4556760" cy="7696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>
          <a:xfrm>
            <a:off x="1676659" y="170225"/>
            <a:ext cx="10515600" cy="795338"/>
          </a:xfrm>
        </p:spPr>
        <p:txBody>
          <a:bodyPr/>
          <a:p>
            <a:r>
              <a:rPr lang="zh-CN" altLang="en-US" sz="2400"/>
              <a:t>贝叶斯分类器</a:t>
            </a:r>
            <a:endParaRPr lang="zh-CN" altLang="en-US" sz="240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3860800"/>
            <a:ext cx="5437505" cy="164338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048635" y="1654175"/>
            <a:ext cx="4183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朴素贝叶斯分类器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属性条件独立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2253" t="29505" r="1214" b="2365"/>
          <a:stretch>
            <a:fillRect/>
          </a:stretch>
        </p:blipFill>
        <p:spPr>
          <a:xfrm>
            <a:off x="2472055" y="1122045"/>
            <a:ext cx="6311265" cy="384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5" y="2763520"/>
            <a:ext cx="5067300" cy="1097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885" y="2980055"/>
            <a:ext cx="5791200" cy="1554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205" y="2470150"/>
            <a:ext cx="259080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38570" y="4543425"/>
            <a:ext cx="2811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SPODE: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有一个超父属性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TAN: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依赖关系量化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48635" y="2032000"/>
            <a:ext cx="6926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半朴素贝叶斯分类器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考虑部分属性依赖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常见的为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独依赖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ODE)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0755" y="11334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10680" y="5588635"/>
            <a:ext cx="2240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生成最大带权生成树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8" grpId="1"/>
      <p:bldP spid="1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307465"/>
            <a:ext cx="7250430" cy="968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030" y="2185670"/>
            <a:ext cx="4316730" cy="1449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2411095"/>
            <a:ext cx="6374130" cy="417385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38665" y="3006090"/>
            <a:ext cx="700405" cy="589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10220" y="4034155"/>
            <a:ext cx="28003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第四个位置的概率矩阵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前一刻和现在的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4300" y="259080"/>
            <a:ext cx="10972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概率计算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1096010"/>
            <a:ext cx="4627880" cy="147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" y="2536190"/>
            <a:ext cx="5080635" cy="1337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70" y="1562735"/>
            <a:ext cx="5238750" cy="2310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4294505"/>
            <a:ext cx="5803900" cy="18649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57950" y="264160"/>
            <a:ext cx="4142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HMM: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只受前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个影响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CRF: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只受邻近节点影响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4300" y="259080"/>
            <a:ext cx="5783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模型学习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改进的迭代尺度法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IIS,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梯度下降法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拟牛顿法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049655"/>
            <a:ext cx="6668135" cy="5135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2310130"/>
            <a:ext cx="3357880" cy="5416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47310" y="32829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预测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维特比算法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5055" y="904240"/>
            <a:ext cx="5017135" cy="5952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1842" r="2081"/>
          <a:stretch>
            <a:fillRect/>
          </a:stretch>
        </p:blipFill>
        <p:spPr>
          <a:xfrm>
            <a:off x="140970" y="990600"/>
            <a:ext cx="5617210" cy="46031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05890" y="1971040"/>
            <a:ext cx="610235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贝叶斯网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马尔科夫模型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Viterbi(维特比算法)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最大熵模型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条件随机场模型及马尔科夫随机场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规划交流</a:t>
            </a:r>
            <a:endParaRPr lang="zh-CN" altLang="en-US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" y="808355"/>
            <a:ext cx="6068060" cy="52412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76390" y="1938020"/>
            <a:ext cx="55156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核心竞争力在哪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应培养哪些不容易被替代的能力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如何培养将工作进行数学量化的能力（理论、实践）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如何培养在某领域开阔的视野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66560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介绍了图与网络基础的一些经典概念和模型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介绍了这些模型在实际工作时如何运行及学习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贝叶斯网</a:t>
            </a:r>
            <a:r>
              <a:rPr lang="en-US" altLang="zh-CN" sz="2400"/>
              <a:t>(</a:t>
            </a:r>
            <a:r>
              <a:rPr lang="zh-CN" altLang="en-US" sz="2400"/>
              <a:t>信念网</a:t>
            </a:r>
            <a:r>
              <a:rPr lang="en-US" altLang="zh-CN" sz="2400"/>
              <a:t>)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8710" y="1652270"/>
            <a:ext cx="6231890" cy="1866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16020" y="974090"/>
            <a:ext cx="48945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有向无环图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		   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条件概率表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42545" y="3734435"/>
            <a:ext cx="103968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结构怎么确定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				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概率表如何确定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08810" y="4551680"/>
            <a:ext cx="3119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专家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近似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贪心算法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额外约束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39280" y="4551680"/>
            <a:ext cx="3119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专家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根据样本数据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9715" y="2381885"/>
            <a:ext cx="259080" cy="3124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贝叶斯网</a:t>
            </a:r>
            <a:r>
              <a:rPr lang="en-US" altLang="zh-CN" sz="2400"/>
              <a:t>(</a:t>
            </a:r>
            <a:r>
              <a:rPr lang="zh-CN" altLang="en-US" sz="2400"/>
              <a:t>信念网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579755" y="1443990"/>
            <a:ext cx="42970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如何进行推断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节点较多、连接稠密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1264" b="-4762"/>
          <a:stretch>
            <a:fillRect/>
          </a:stretch>
        </p:blipFill>
        <p:spPr>
          <a:xfrm>
            <a:off x="927100" y="2303145"/>
            <a:ext cx="5755640" cy="391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25" y="2911475"/>
            <a:ext cx="1981200" cy="548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690" y="1443990"/>
            <a:ext cx="4589145" cy="42487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00455" y="3932555"/>
            <a:ext cx="51587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以前一个时刻为起点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同时确定多个待查询变量 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---&gt; 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一个一个来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92365" y="5570855"/>
            <a:ext cx="29248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还有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变分推断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00950" y="2695575"/>
            <a:ext cx="1570355" cy="173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769985" y="3541395"/>
            <a:ext cx="1291590" cy="227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58455" y="3218815"/>
            <a:ext cx="1238885" cy="183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05890" y="1962150"/>
            <a:ext cx="7478395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贝叶斯网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马尔可夫模型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最大熵模型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条件随机场模型及马尔科夫随机场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规划交流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马尔可夫模型</a:t>
            </a:r>
            <a:endParaRPr lang="zh-CN" altLang="en-US" sz="2400"/>
          </a:p>
        </p:txBody>
      </p:sp>
      <p:pic>
        <p:nvPicPr>
          <p:cNvPr id="5" name="图片 4" descr="图片包含 游戏机, 钟表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2" y="3230814"/>
            <a:ext cx="5962009" cy="2820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03" y="2203370"/>
            <a:ext cx="4543533" cy="48930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86305" y="1758315"/>
            <a:ext cx="2379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一阶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马尔可夫假设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4571" y="1780555"/>
            <a:ext cx="4543532" cy="168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描述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初始状态概率分布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{start}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中间状态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(state)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 {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玩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吃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睡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}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转移矩阵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(T)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3" name="表格 13"/>
          <p:cNvGraphicFramePr>
            <a:graphicFrameLocks noGrp="1"/>
          </p:cNvGraphicFramePr>
          <p:nvPr/>
        </p:nvGraphicFramePr>
        <p:xfrm>
          <a:off x="6390053" y="3850847"/>
          <a:ext cx="53917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940"/>
                <a:gridCol w="1347940"/>
                <a:gridCol w="1347940"/>
                <a:gridCol w="13479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转移矩阵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 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 n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 1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1n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 n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1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nn</a:t>
                      </a:r>
                      <a:endParaRPr lang="zh-CN" altLang="en-US" sz="11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913630" y="906780"/>
            <a:ext cx="44411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对序列建模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隐</a:t>
            </a:r>
            <a:r>
              <a:rPr lang="zh-CN" altLang="en-US" sz="2400"/>
              <a:t>马尔可夫模型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09295" y="1139452"/>
            <a:ext cx="47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无法直接获取状态</a:t>
            </a:r>
            <a:r>
              <a:rPr lang="en-US" altLang="zh-CN" dirty="0"/>
              <a:t>,</a:t>
            </a:r>
            <a:r>
              <a:rPr lang="zh-CN" altLang="en-US" dirty="0"/>
              <a:t>只能通过观察进行判断时</a:t>
            </a:r>
            <a:endParaRPr lang="zh-CN" altLang="en-US" dirty="0"/>
          </a:p>
        </p:txBody>
      </p:sp>
      <p:pic>
        <p:nvPicPr>
          <p:cNvPr id="7" name="图片 6" descr="图片包含 游戏机, 钟表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1"/>
          <a:stretch>
            <a:fillRect/>
          </a:stretch>
        </p:blipFill>
        <p:spPr>
          <a:xfrm>
            <a:off x="841375" y="1737360"/>
            <a:ext cx="5254625" cy="28282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14720" y="1105797"/>
            <a:ext cx="5741118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额外描述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观察序列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{Observe} = {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哭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没精神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找妈妈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隐状态的观察概率分布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(TO)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隐状态转移矩阵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210300" y="2971969"/>
          <a:ext cx="53917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940"/>
                <a:gridCol w="1347940"/>
                <a:gridCol w="1347940"/>
                <a:gridCol w="1347940"/>
              </a:tblGrid>
              <a:tr h="370840">
                <a:tc>
                  <a:txBody>
                    <a:bodyPr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矩阵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 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 n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Observe 1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1n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Observe m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1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mm</a:t>
                      </a:r>
                      <a:endParaRPr lang="zh-CN" altLang="en-US" sz="11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85190" y="4568014"/>
            <a:ext cx="1543050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独立性假设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04" y="4678953"/>
            <a:ext cx="3479639" cy="3319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735" y="5222240"/>
            <a:ext cx="7288530" cy="922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040" y="3865880"/>
            <a:ext cx="12903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观察状态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040" y="2099310"/>
            <a:ext cx="12903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隐状态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9398000" y="2346325"/>
            <a:ext cx="0" cy="5321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隐</a:t>
            </a:r>
            <a:r>
              <a:rPr lang="zh-CN" altLang="en-US" sz="2400"/>
              <a:t>马尔可夫模型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564005"/>
            <a:ext cx="6957060" cy="39693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33305" y="-45085"/>
            <a:ext cx="2224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状态转移概率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输出观测概率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Pi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初始状态概率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0710" y="2120900"/>
            <a:ext cx="463994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给定模型计算观测序列概率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给定观测序列计算最大概率隐状态序列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给定数据如何优化模型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TABLE_BEAUTIFY" val="smartTable{4d2bc45d-1853-43b4-8f91-0c829a6aa3c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+mj-lt"/>
          <a:buAutoNum type="arabicPeriod"/>
          <a:defRPr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marL="342900" indent="-342900" algn="l" fontAlgn="auto">
          <a:lnSpc>
            <a:spcPct val="100000"/>
          </a:lnSpc>
          <a:buFont typeface="+mj-lt"/>
          <a:buAutoNum type="arabicPeriod"/>
          <a:defRPr lang="zh-CN" altLang="en-US"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1987</Words>
  <Application>WPS 演示</Application>
  <PresentationFormat>宽屏</PresentationFormat>
  <Paragraphs>444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Arial</vt:lpstr>
      <vt:lpstr>宋体</vt:lpstr>
      <vt:lpstr>Wingdings</vt:lpstr>
      <vt:lpstr>华文行楷</vt:lpstr>
      <vt:lpstr>Times New Roman</vt:lpstr>
      <vt:lpstr>等线</vt:lpstr>
      <vt:lpstr>微软雅黑</vt:lpstr>
      <vt:lpstr>Arial Unicode MS</vt:lpstr>
      <vt:lpstr>等线 Light</vt:lpstr>
      <vt:lpstr>Wingdings</vt:lpstr>
      <vt:lpstr>Office 主题​​</vt:lpstr>
      <vt:lpstr>1_Office 主题​​</vt:lpstr>
      <vt:lpstr>13周图与网络汇报</vt:lpstr>
      <vt:lpstr>PowerPoint 演示文稿</vt:lpstr>
      <vt:lpstr>贝叶斯分类器</vt:lpstr>
      <vt:lpstr>贝叶斯网(信念网)</vt:lpstr>
      <vt:lpstr>贝叶斯网(信念网)</vt:lpstr>
      <vt:lpstr>PowerPoint 演示文稿</vt:lpstr>
      <vt:lpstr>马尔可夫模型</vt:lpstr>
      <vt:lpstr>隐马尔可夫模型</vt:lpstr>
      <vt:lpstr>隐马尔可夫模型</vt:lpstr>
      <vt:lpstr>隐马尔可夫模型</vt:lpstr>
      <vt:lpstr>隐马尔可夫模型</vt:lpstr>
      <vt:lpstr>隐马尔可夫模型</vt:lpstr>
      <vt:lpstr>隐马尔可夫模型</vt:lpstr>
      <vt:lpstr>隐马尔可夫模型</vt:lpstr>
      <vt:lpstr>隐马尔可夫模型</vt:lpstr>
      <vt:lpstr>隐马尔可夫模型</vt:lpstr>
      <vt:lpstr>PowerPoint 演示文稿</vt:lpstr>
      <vt:lpstr>最大熵模型</vt:lpstr>
      <vt:lpstr>最大熵模型</vt:lpstr>
      <vt:lpstr>最大熵模型</vt:lpstr>
      <vt:lpstr>最大熵模型</vt:lpstr>
      <vt:lpstr>最大熵模型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尤良 袁</dc:creator>
  <cp:lastModifiedBy>种花家的鸢</cp:lastModifiedBy>
  <cp:revision>60</cp:revision>
  <dcterms:created xsi:type="dcterms:W3CDTF">2020-06-04T14:07:00Z</dcterms:created>
  <dcterms:modified xsi:type="dcterms:W3CDTF">2020-11-08T05:09:52Z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